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3"/>
  </p:notesMasterIdLst>
  <p:sldIdLst>
    <p:sldId id="258" r:id="rId2"/>
    <p:sldId id="259" r:id="rId3"/>
    <p:sldId id="260" r:id="rId4"/>
    <p:sldId id="261" r:id="rId5"/>
    <p:sldId id="262" r:id="rId6"/>
    <p:sldId id="265" r:id="rId7"/>
    <p:sldId id="263" r:id="rId8"/>
    <p:sldId id="264" r:id="rId9"/>
    <p:sldId id="266" r:id="rId10"/>
    <p:sldId id="267" r:id="rId11"/>
    <p:sldId id="283"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408" autoAdjust="0"/>
    <p:restoredTop sz="85868" autoAdjust="0"/>
  </p:normalViewPr>
  <p:slideViewPr>
    <p:cSldViewPr snapToGrid="0">
      <p:cViewPr varScale="1">
        <p:scale>
          <a:sx n="96" d="100"/>
          <a:sy n="96" d="100"/>
        </p:scale>
        <p:origin x="1520" y="1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C20BB3-3CCB-4FE5-991B-82F6BCB48AF3}" type="datetimeFigureOut">
              <a:rPr lang="en-US" smtClean="0"/>
              <a:t>10/18/18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746DE6-3336-457D-A091-FA20AC1C536E}" type="slidenum">
              <a:rPr lang="en-US" smtClean="0"/>
              <a:t>‹#›</a:t>
            </a:fld>
            <a:endParaRPr lang="en-US"/>
          </a:p>
        </p:txBody>
      </p:sp>
    </p:spTree>
    <p:extLst>
      <p:ext uri="{BB962C8B-B14F-4D97-AF65-F5344CB8AC3E}">
        <p14:creationId xmlns:p14="http://schemas.microsoft.com/office/powerpoint/2010/main" val="10607208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0746DE6-3336-457D-A091-FA20AC1C536E}" type="slidenum">
              <a:rPr lang="en-US" smtClean="0"/>
              <a:t>8</a:t>
            </a:fld>
            <a:endParaRPr lang="en-US"/>
          </a:p>
        </p:txBody>
      </p:sp>
    </p:spTree>
    <p:extLst>
      <p:ext uri="{BB962C8B-B14F-4D97-AF65-F5344CB8AC3E}">
        <p14:creationId xmlns:p14="http://schemas.microsoft.com/office/powerpoint/2010/main" val="34391573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33732108-E433-4FAE-BA83-93D2A9CC4A68}" type="slidenum">
              <a:rPr lang="en-GB" smtClean="0"/>
              <a:pPr>
                <a:defRPr/>
              </a:pPr>
              <a:t>11</a:t>
            </a:fld>
            <a:endParaRPr lang="en-GB" dirty="0"/>
          </a:p>
        </p:txBody>
      </p:sp>
    </p:spTree>
    <p:extLst>
      <p:ext uri="{BB962C8B-B14F-4D97-AF65-F5344CB8AC3E}">
        <p14:creationId xmlns:p14="http://schemas.microsoft.com/office/powerpoint/2010/main" val="33282924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10/18/18</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9338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10/18/18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0373696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10/18/18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643811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10/18/18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4087624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10/18/18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969709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10/18/18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124970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10/18/18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1504991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10/18/18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9893073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10/18/18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1648144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10/18/18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966118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10/18/18</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7974527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10/18/18</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45637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creativecommons.org/licenses/by-sa/2.0/uk/"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tiff"/><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4000"/>
                <a:satMod val="80000"/>
                <a:lumMod val="106000"/>
              </a:schemeClr>
            </a:gs>
            <a:gs pos="100000">
              <a:schemeClr val="bg1">
                <a:shade val="8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5F9E98A-4FF4-43D6-9C48-6DF0E7F2D272}"/>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207A636-DC99-4588-80C4-9E069B97C3FD}"/>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pic>
        <p:nvPicPr>
          <p:cNvPr id="13" name="Picture 12">
            <a:extLst>
              <a:ext uri="{FF2B5EF4-FFF2-40B4-BE49-F238E27FC236}">
                <a16:creationId xmlns:a16="http://schemas.microsoft.com/office/drawing/2014/main" id="{D4ED6A5F-3B06-48C5-850F-8045C4DF69AE}"/>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5" name="Straight Connector 14">
            <a:extLst>
              <a:ext uri="{FF2B5EF4-FFF2-40B4-BE49-F238E27FC236}">
                <a16:creationId xmlns:a16="http://schemas.microsoft.com/office/drawing/2014/main" id="{C9A60B9D-8DAC-4DA9-88DE-9911621A2B96}"/>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F2BAA51-3181-4303-929A-FCD9C33F8900}"/>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27685" y="1328764"/>
            <a:ext cx="0" cy="3466826"/>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960933" y="960241"/>
            <a:ext cx="6849699" cy="4203872"/>
          </a:xfrm>
        </p:spPr>
        <p:txBody>
          <a:bodyPr anchor="ctr">
            <a:normAutofit/>
          </a:bodyPr>
          <a:lstStyle/>
          <a:p>
            <a:pPr algn="ctr"/>
            <a:r>
              <a:rPr lang="en-US" sz="5400" cap="none" dirty="0">
                <a:solidFill>
                  <a:schemeClr val="tx1">
                    <a:lumMod val="95000"/>
                  </a:schemeClr>
                </a:solidFill>
              </a:rPr>
              <a:t>The Crown &amp; Finance: What were the structural weaknesses?</a:t>
            </a:r>
          </a:p>
        </p:txBody>
      </p:sp>
      <p:pic>
        <p:nvPicPr>
          <p:cNvPr id="4" name="Picture 3">
            <a:extLst>
              <a:ext uri="{FF2B5EF4-FFF2-40B4-BE49-F238E27FC236}">
                <a16:creationId xmlns:a16="http://schemas.microsoft.com/office/drawing/2014/main" id="{BB638E4D-600F-9344-BB38-0B57B436500C}"/>
              </a:ext>
            </a:extLst>
          </p:cNvPr>
          <p:cNvPicPr>
            <a:picLocks noChangeAspect="1"/>
          </p:cNvPicPr>
          <p:nvPr/>
        </p:nvPicPr>
        <p:blipFill>
          <a:blip r:embed="rId3"/>
          <a:stretch>
            <a:fillRect/>
          </a:stretch>
        </p:blipFill>
        <p:spPr>
          <a:xfrm>
            <a:off x="8229600" y="1974603"/>
            <a:ext cx="3961946" cy="2175147"/>
          </a:xfrm>
          <a:prstGeom prst="rect">
            <a:avLst/>
          </a:prstGeom>
        </p:spPr>
      </p:pic>
    </p:spTree>
    <p:extLst>
      <p:ext uri="{BB962C8B-B14F-4D97-AF65-F5344CB8AC3E}">
        <p14:creationId xmlns:p14="http://schemas.microsoft.com/office/powerpoint/2010/main" val="1226505588"/>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3D85C12-11EF-6844-AF97-57FD60C433D1}"/>
              </a:ext>
            </a:extLst>
          </p:cNvPr>
          <p:cNvSpPr txBox="1"/>
          <p:nvPr/>
        </p:nvSpPr>
        <p:spPr>
          <a:xfrm>
            <a:off x="6132576" y="5347517"/>
            <a:ext cx="6059424" cy="8309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400" dirty="0"/>
              <a:t>David Sharp, </a:t>
            </a:r>
            <a:r>
              <a:rPr lang="en-US" sz="2400" i="1" dirty="0"/>
              <a:t>The coming of the Civil War, 1603-1649</a:t>
            </a:r>
            <a:r>
              <a:rPr lang="en-US" sz="2400" dirty="0"/>
              <a:t> (Heinemann, 2000), pp.37-39.</a:t>
            </a:r>
          </a:p>
        </p:txBody>
      </p:sp>
      <p:pic>
        <p:nvPicPr>
          <p:cNvPr id="7" name="Picture 6">
            <a:extLst>
              <a:ext uri="{FF2B5EF4-FFF2-40B4-BE49-F238E27FC236}">
                <a16:creationId xmlns:a16="http://schemas.microsoft.com/office/drawing/2014/main" id="{10384FBE-4234-B74D-808F-57B7AEBF9630}"/>
              </a:ext>
            </a:extLst>
          </p:cNvPr>
          <p:cNvPicPr>
            <a:picLocks noChangeAspect="1"/>
          </p:cNvPicPr>
          <p:nvPr/>
        </p:nvPicPr>
        <p:blipFill>
          <a:blip r:embed="rId2"/>
          <a:stretch>
            <a:fillRect/>
          </a:stretch>
        </p:blipFill>
        <p:spPr>
          <a:xfrm>
            <a:off x="0" y="0"/>
            <a:ext cx="4750174" cy="6858000"/>
          </a:xfrm>
          <a:prstGeom prst="rect">
            <a:avLst/>
          </a:prstGeom>
        </p:spPr>
      </p:pic>
    </p:spTree>
    <p:extLst>
      <p:ext uri="{BB962C8B-B14F-4D97-AF65-F5344CB8AC3E}">
        <p14:creationId xmlns:p14="http://schemas.microsoft.com/office/powerpoint/2010/main" val="28659347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473" y="569842"/>
            <a:ext cx="8064896" cy="779719"/>
          </a:xfrm>
        </p:spPr>
        <p:txBody>
          <a:bodyPr/>
          <a:lstStyle/>
          <a:p>
            <a:r>
              <a:rPr lang="en-GB" dirty="0"/>
              <a:t>Notices</a:t>
            </a:r>
          </a:p>
        </p:txBody>
      </p:sp>
      <p:graphicFrame>
        <p:nvGraphicFramePr>
          <p:cNvPr id="4" name="Table 3"/>
          <p:cNvGraphicFramePr>
            <a:graphicFrameLocks noGrp="1"/>
          </p:cNvGraphicFramePr>
          <p:nvPr>
            <p:extLst/>
          </p:nvPr>
        </p:nvGraphicFramePr>
        <p:xfrm>
          <a:off x="809473" y="1798479"/>
          <a:ext cx="8064896" cy="2912804"/>
        </p:xfrm>
        <a:graphic>
          <a:graphicData uri="http://schemas.openxmlformats.org/drawingml/2006/table">
            <a:tbl>
              <a:tblPr firstRow="1" firstCol="1" bandRow="1">
                <a:tableStyleId>{073A0DAA-6AF3-43AB-8588-CEC1D06C72B9}</a:tableStyleId>
              </a:tblPr>
              <a:tblGrid>
                <a:gridCol w="1636594">
                  <a:extLst>
                    <a:ext uri="{9D8B030D-6E8A-4147-A177-3AD203B41FA5}">
                      <a16:colId xmlns:a16="http://schemas.microsoft.com/office/drawing/2014/main" val="20000"/>
                    </a:ext>
                  </a:extLst>
                </a:gridCol>
                <a:gridCol w="6428302">
                  <a:extLst>
                    <a:ext uri="{9D8B030D-6E8A-4147-A177-3AD203B41FA5}">
                      <a16:colId xmlns:a16="http://schemas.microsoft.com/office/drawing/2014/main" val="20001"/>
                    </a:ext>
                  </a:extLst>
                </a:gridCol>
              </a:tblGrid>
              <a:tr h="345969">
                <a:tc>
                  <a:txBody>
                    <a:bodyPr/>
                    <a:lstStyle/>
                    <a:p>
                      <a:pPr algn="l">
                        <a:lnSpc>
                          <a:spcPct val="115000"/>
                        </a:lnSpc>
                        <a:spcAft>
                          <a:spcPts val="0"/>
                        </a:spcAft>
                      </a:pPr>
                      <a:r>
                        <a:rPr lang="en-GB" sz="1200" dirty="0">
                          <a:effectLst/>
                        </a:rPr>
                        <a:t>Title</a:t>
                      </a:r>
                      <a:endParaRPr lang="en-GB" sz="1200" dirty="0">
                        <a:solidFill>
                          <a:schemeClr val="bg1"/>
                        </a:solidFill>
                        <a:effectLst/>
                        <a:latin typeface="+mn-lt"/>
                        <a:ea typeface="Tahoma" panose="020B0604030504040204" pitchFamily="34" charset="0"/>
                        <a:cs typeface="Tahoma" panose="020B0604030504040204" pitchFamily="34" charset="0"/>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l">
                        <a:lnSpc>
                          <a:spcPct val="115000"/>
                        </a:lnSpc>
                        <a:spcAft>
                          <a:spcPts val="0"/>
                        </a:spcAft>
                      </a:pPr>
                      <a:r>
                        <a:rPr lang="en-GB" sz="1200" dirty="0">
                          <a:effectLst/>
                        </a:rPr>
                        <a:t>Copyright</a:t>
                      </a:r>
                      <a:r>
                        <a:rPr lang="en-GB" sz="1200" baseline="0" dirty="0">
                          <a:effectLst/>
                        </a:rPr>
                        <a:t> and Teaching</a:t>
                      </a:r>
                      <a:endParaRPr lang="en-GB" sz="1200" b="0" dirty="0">
                        <a:solidFill>
                          <a:schemeClr val="bg1"/>
                        </a:solidFill>
                        <a:effectLst/>
                        <a:latin typeface="+mn-lt"/>
                        <a:ea typeface="Tahoma" panose="020B0604030504040204" pitchFamily="34" charset="0"/>
                        <a:cs typeface="Tahoma" panose="020B0604030504040204" pitchFamily="34" charset="0"/>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0"/>
                  </a:ext>
                </a:extLst>
              </a:tr>
              <a:tr h="546508">
                <a:tc>
                  <a:txBody>
                    <a:bodyPr/>
                    <a:lstStyle/>
                    <a:p>
                      <a:pPr algn="l">
                        <a:lnSpc>
                          <a:spcPct val="115000"/>
                        </a:lnSpc>
                        <a:spcAft>
                          <a:spcPts val="0"/>
                        </a:spcAft>
                      </a:pPr>
                      <a:r>
                        <a:rPr lang="en-GB" sz="1200" dirty="0">
                          <a:effectLst/>
                        </a:rPr>
                        <a:t>Author</a:t>
                      </a:r>
                      <a:endParaRPr lang="en-GB" sz="1200" dirty="0">
                        <a:solidFill>
                          <a:schemeClr val="bg1"/>
                        </a:solidFill>
                        <a:effectLst/>
                        <a:latin typeface="+mn-lt"/>
                        <a:ea typeface="Tahoma" panose="020B0604030504040204" pitchFamily="34" charset="0"/>
                        <a:cs typeface="Tahoma" panose="020B0604030504040204" pitchFamily="34" charset="0"/>
                      </a:endParaRPr>
                    </a:p>
                  </a:txBody>
                  <a:tcPr marL="68580" marR="68580" marT="0" marB="0">
                    <a:lnL w="12700" cap="flat" cmpd="sng" algn="ctr">
                      <a:solidFill>
                        <a:schemeClr val="tx1"/>
                      </a:solidFill>
                      <a:prstDash val="solid"/>
                      <a:round/>
                      <a:headEnd type="none" w="med" len="med"/>
                      <a:tailEnd type="none" w="med" len="med"/>
                    </a:lnL>
                  </a:tcPr>
                </a:tc>
                <a:tc>
                  <a:txBody>
                    <a:bodyPr/>
                    <a:lstStyle/>
                    <a:p>
                      <a:pPr algn="l">
                        <a:lnSpc>
                          <a:spcPct val="115000"/>
                        </a:lnSpc>
                        <a:spcAft>
                          <a:spcPts val="0"/>
                        </a:spcAft>
                      </a:pPr>
                      <a:r>
                        <a:rPr lang="en-GB" sz="1200" dirty="0">
                          <a:effectLst/>
                        </a:rPr>
                        <a:t>Thomas Finch, </a:t>
                      </a:r>
                      <a:r>
                        <a:rPr lang="en-GB" sz="1200" i="1" dirty="0">
                          <a:effectLst/>
                        </a:rPr>
                        <a:t>Manuscript Pamphleteering in Early Stuart England, </a:t>
                      </a:r>
                      <a:r>
                        <a:rPr lang="en-US" sz="1200" dirty="0">
                          <a:effectLst/>
                        </a:rPr>
                        <a:t>reused under a </a:t>
                      </a:r>
                      <a:r>
                        <a:rPr lang="en-US" sz="1200" u="sng" dirty="0">
                          <a:effectLst/>
                          <a:hlinkClick r:id="rId3"/>
                        </a:rPr>
                        <a:t>Creative Commons Attribution </a:t>
                      </a:r>
                      <a:r>
                        <a:rPr lang="en-US" sz="1200" u="sng" dirty="0">
                          <a:effectLst/>
                        </a:rPr>
                        <a:t>4.0 International (CC BY 4.0) license</a:t>
                      </a:r>
                      <a:r>
                        <a:rPr lang="en-US" sz="1200" dirty="0">
                          <a:effectLst/>
                        </a:rPr>
                        <a:t>.</a:t>
                      </a:r>
                      <a:endParaRPr lang="en-GB" sz="1200" dirty="0">
                        <a:solidFill>
                          <a:schemeClr val="bg1"/>
                        </a:solidFill>
                        <a:effectLst/>
                        <a:latin typeface="+mn-lt"/>
                        <a:ea typeface="Tahoma" panose="020B0604030504040204" pitchFamily="34" charset="0"/>
                        <a:cs typeface="Tahoma" panose="020B0604030504040204" pitchFamily="34" charset="0"/>
                      </a:endParaRPr>
                    </a:p>
                  </a:txBody>
                  <a:tcPr marL="68580" marR="6858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1"/>
                  </a:ext>
                </a:extLst>
              </a:tr>
              <a:tr h="314516">
                <a:tc>
                  <a:txBody>
                    <a:bodyPr/>
                    <a:lstStyle/>
                    <a:p>
                      <a:pPr algn="l">
                        <a:lnSpc>
                          <a:spcPct val="115000"/>
                        </a:lnSpc>
                        <a:spcAft>
                          <a:spcPts val="0"/>
                        </a:spcAft>
                      </a:pPr>
                      <a:r>
                        <a:rPr lang="en-GB" sz="1200" dirty="0">
                          <a:effectLst/>
                        </a:rPr>
                        <a:t>Educational Level</a:t>
                      </a:r>
                      <a:endParaRPr lang="en-GB" sz="1200" dirty="0">
                        <a:solidFill>
                          <a:schemeClr val="bg1"/>
                        </a:solidFill>
                        <a:effectLst/>
                        <a:latin typeface="+mn-lt"/>
                        <a:ea typeface="Tahoma" panose="020B0604030504040204" pitchFamily="34" charset="0"/>
                        <a:cs typeface="Tahoma" panose="020B0604030504040204" pitchFamily="34" charset="0"/>
                      </a:endParaRPr>
                    </a:p>
                  </a:txBody>
                  <a:tcPr marL="68580" marR="68580" marT="0" marB="0">
                    <a:lnL w="12700" cap="flat" cmpd="sng" algn="ctr">
                      <a:solidFill>
                        <a:schemeClr val="tx1"/>
                      </a:solidFill>
                      <a:prstDash val="solid"/>
                      <a:round/>
                      <a:headEnd type="none" w="med" len="med"/>
                      <a:tailEnd type="none" w="med" len="med"/>
                    </a:lnL>
                  </a:tcPr>
                </a:tc>
                <a:tc>
                  <a:txBody>
                    <a:bodyPr/>
                    <a:lstStyle/>
                    <a:p>
                      <a:pPr algn="l">
                        <a:lnSpc>
                          <a:spcPct val="115000"/>
                        </a:lnSpc>
                        <a:spcAft>
                          <a:spcPts val="0"/>
                        </a:spcAft>
                      </a:pPr>
                      <a:r>
                        <a:rPr lang="en-GB" sz="1200" dirty="0">
                          <a:solidFill>
                            <a:schemeClr val="tx2"/>
                          </a:solidFill>
                          <a:effectLst/>
                          <a:latin typeface="+mn-lt"/>
                          <a:ea typeface="Tahoma" panose="020B0604030504040204" pitchFamily="34" charset="0"/>
                          <a:cs typeface="Tahoma" panose="020B0604030504040204" pitchFamily="34" charset="0"/>
                        </a:rPr>
                        <a:t>A-Level</a:t>
                      </a:r>
                    </a:p>
                  </a:txBody>
                  <a:tcPr marL="68580" marR="6858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5"/>
                  </a:ext>
                </a:extLst>
              </a:tr>
              <a:tr h="629033">
                <a:tc>
                  <a:txBody>
                    <a:bodyPr/>
                    <a:lstStyle/>
                    <a:p>
                      <a:pPr algn="l">
                        <a:lnSpc>
                          <a:spcPct val="115000"/>
                        </a:lnSpc>
                        <a:spcAft>
                          <a:spcPts val="0"/>
                        </a:spcAft>
                      </a:pPr>
                      <a:r>
                        <a:rPr lang="en-GB" sz="1200" dirty="0">
                          <a:effectLst/>
                        </a:rPr>
                        <a:t>Creative Commons Licence</a:t>
                      </a:r>
                      <a:endParaRPr lang="en-GB" sz="1200" dirty="0">
                        <a:solidFill>
                          <a:schemeClr val="bg1"/>
                        </a:solidFill>
                        <a:effectLst/>
                        <a:latin typeface="+mn-lt"/>
                        <a:ea typeface="Tahoma" panose="020B0604030504040204" pitchFamily="34" charset="0"/>
                        <a:cs typeface="Tahoma" panose="020B0604030504040204" pitchFamily="34" charset="0"/>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200" u="sng" dirty="0">
                          <a:effectLst/>
                        </a:rPr>
                        <a:t>Creative Commons Attribution 4.0 Internartional (CC BY 4.0) license.</a:t>
                      </a:r>
                      <a:r>
                        <a:rPr lang="en-US" sz="1200" dirty="0">
                          <a:effectLst/>
                        </a:rPr>
                        <a:t>.</a:t>
                      </a:r>
                      <a:endParaRPr lang="en-GB" sz="1200" dirty="0">
                        <a:solidFill>
                          <a:schemeClr val="bg1"/>
                        </a:solidFill>
                        <a:effectLst/>
                        <a:latin typeface="+mn-lt"/>
                        <a:ea typeface="Tahoma" panose="020B0604030504040204" pitchFamily="34" charset="0"/>
                        <a:cs typeface="Tahoma" panose="020B0604030504040204" pitchFamily="34" charset="0"/>
                      </a:endParaRPr>
                    </a:p>
                  </a:txBody>
                  <a:tcPr marL="68580" marR="6858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7"/>
                  </a:ext>
                </a:extLst>
              </a:tr>
              <a:tr h="1076778">
                <a:tc>
                  <a:txBody>
                    <a:bodyPr/>
                    <a:lstStyle/>
                    <a:p>
                      <a:pPr algn="l">
                        <a:lnSpc>
                          <a:spcPct val="115000"/>
                        </a:lnSpc>
                        <a:spcAft>
                          <a:spcPts val="0"/>
                        </a:spcAft>
                      </a:pPr>
                      <a:r>
                        <a:rPr lang="en-GB" sz="1200" dirty="0">
                          <a:effectLst/>
                        </a:rPr>
                        <a:t>Third party rights/ Exceptions</a:t>
                      </a:r>
                      <a:endParaRPr lang="en-GB" sz="1200" dirty="0">
                        <a:solidFill>
                          <a:schemeClr val="bg1"/>
                        </a:solidFill>
                        <a:effectLst/>
                        <a:latin typeface="+mn-lt"/>
                        <a:ea typeface="Tahoma" panose="020B0604030504040204" pitchFamily="34" charset="0"/>
                        <a:cs typeface="Tahoma" panose="020B0604030504040204" pitchFamily="34" charset="0"/>
                      </a:endParaRPr>
                    </a:p>
                  </a:txBody>
                  <a:tcPr marL="68580" marR="68580" marT="0" marB="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GB" sz="1200" baseline="0" dirty="0">
                          <a:solidFill>
                            <a:schemeClr val="tx1"/>
                          </a:solidFill>
                          <a:effectLst/>
                          <a:latin typeface="+mn-lt"/>
                          <a:ea typeface="Tahoma" panose="020B0604030504040204" pitchFamily="34" charset="0"/>
                          <a:cs typeface="Tahoma" panose="020B0604030504040204" pitchFamily="34" charset="0"/>
                        </a:rPr>
                        <a:t>Where content has been included without a licence, it has been used in a teaching context to support the aims of this session in accordance with ‘fair dealing’ under UK copyright law.</a:t>
                      </a:r>
                      <a:endParaRPr lang="en-GB" sz="1200" dirty="0">
                        <a:solidFill>
                          <a:schemeClr val="tx1"/>
                        </a:solidFill>
                        <a:effectLst/>
                        <a:latin typeface="+mn-lt"/>
                        <a:ea typeface="Tahoma" panose="020B0604030504040204" pitchFamily="34" charset="0"/>
                        <a:cs typeface="Tahoma" panose="020B0604030504040204" pitchFamily="34" charset="0"/>
                      </a:endParaRPr>
                    </a:p>
                  </a:txBody>
                  <a:tcPr marL="68580" marR="68580"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pic>
        <p:nvPicPr>
          <p:cNvPr id="2049" name="Picture 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032106" y="2348880"/>
            <a:ext cx="679178" cy="237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6091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9C51009-A09A-4689-8E6C-F8FC99E6A84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9EC65442-F244-409C-BF44-C5D6472E810A}"/>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600199"/>
            <a:ext cx="0" cy="429768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249961" y="1600199"/>
            <a:ext cx="3173482" cy="4297680"/>
          </a:xfrm>
        </p:spPr>
        <p:txBody>
          <a:bodyPr anchor="ctr">
            <a:normAutofit/>
          </a:bodyPr>
          <a:lstStyle/>
          <a:p>
            <a:pPr algn="ctr"/>
            <a:r>
              <a:rPr lang="en-US" dirty="0"/>
              <a:t>Lesson Objectives</a:t>
            </a:r>
          </a:p>
        </p:txBody>
      </p:sp>
      <p:sp>
        <p:nvSpPr>
          <p:cNvPr id="3" name="Content Placeholder 2"/>
          <p:cNvSpPr>
            <a:spLocks noGrp="1"/>
          </p:cNvSpPr>
          <p:nvPr>
            <p:ph type="body" idx="1"/>
          </p:nvPr>
        </p:nvSpPr>
        <p:spPr>
          <a:xfrm>
            <a:off x="4885151" y="1600199"/>
            <a:ext cx="6949040" cy="4880114"/>
          </a:xfrm>
        </p:spPr>
        <p:txBody>
          <a:bodyPr anchor="ctr">
            <a:noAutofit/>
          </a:bodyPr>
          <a:lstStyle/>
          <a:p>
            <a:pPr marL="0" indent="0">
              <a:buNone/>
            </a:pPr>
            <a:r>
              <a:rPr lang="en-US" sz="2400" dirty="0"/>
              <a:t>We are learning to:</a:t>
            </a:r>
          </a:p>
          <a:p>
            <a:r>
              <a:rPr lang="en-US" sz="2400" dirty="0"/>
              <a:t>Determine (D/C) how the King’s government raised finance and the inherent weaknesses in the system.</a:t>
            </a:r>
          </a:p>
          <a:p>
            <a:r>
              <a:rPr lang="en-US" sz="2400" dirty="0"/>
              <a:t>Explain (C/B) how external pressures undermined the crown’s finances.</a:t>
            </a:r>
          </a:p>
          <a:p>
            <a:r>
              <a:rPr lang="en-US" sz="2400" dirty="0"/>
              <a:t>Evaluate (A) the extent to which the crown’s finances made James VI and I weak in the future.</a:t>
            </a:r>
          </a:p>
        </p:txBody>
      </p:sp>
    </p:spTree>
    <p:extLst>
      <p:ext uri="{BB962C8B-B14F-4D97-AF65-F5344CB8AC3E}">
        <p14:creationId xmlns:p14="http://schemas.microsoft.com/office/powerpoint/2010/main" val="2855888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47515-9234-D140-98D2-7381C2DE5089}"/>
              </a:ext>
            </a:extLst>
          </p:cNvPr>
          <p:cNvSpPr>
            <a:spLocks noGrp="1"/>
          </p:cNvSpPr>
          <p:nvPr>
            <p:ph type="title"/>
          </p:nvPr>
        </p:nvSpPr>
        <p:spPr/>
        <p:txBody>
          <a:bodyPr>
            <a:normAutofit/>
          </a:bodyPr>
          <a:lstStyle/>
          <a:p>
            <a:pPr algn="ctr"/>
            <a:r>
              <a:rPr lang="en-US" sz="3600" u="sng" cap="none" dirty="0"/>
              <a:t>Keywords</a:t>
            </a:r>
          </a:p>
        </p:txBody>
      </p:sp>
      <p:sp>
        <p:nvSpPr>
          <p:cNvPr id="3" name="Content Placeholder 2">
            <a:extLst>
              <a:ext uri="{FF2B5EF4-FFF2-40B4-BE49-F238E27FC236}">
                <a16:creationId xmlns:a16="http://schemas.microsoft.com/office/drawing/2014/main" id="{95DB51C4-8E07-B246-BC1E-961633BFE423}"/>
              </a:ext>
            </a:extLst>
          </p:cNvPr>
          <p:cNvSpPr>
            <a:spLocks noGrp="1"/>
          </p:cNvSpPr>
          <p:nvPr>
            <p:ph idx="1"/>
          </p:nvPr>
        </p:nvSpPr>
        <p:spPr/>
        <p:txBody>
          <a:bodyPr>
            <a:normAutofit/>
          </a:bodyPr>
          <a:lstStyle/>
          <a:p>
            <a:r>
              <a:rPr lang="en-US" sz="2800" b="1" dirty="0"/>
              <a:t>Inflation</a:t>
            </a:r>
            <a:r>
              <a:rPr lang="en-US" sz="2800" dirty="0"/>
              <a:t> – an increase in prices; that is, a fall in the value of money.</a:t>
            </a:r>
          </a:p>
          <a:p>
            <a:r>
              <a:rPr lang="en-US" sz="2800" b="1" dirty="0"/>
              <a:t>Monopoly</a:t>
            </a:r>
            <a:r>
              <a:rPr lang="en-US" sz="2800" dirty="0"/>
              <a:t> – the Crown, through its prerogative, could sell the exclusive right to provide a product or service.</a:t>
            </a:r>
          </a:p>
          <a:p>
            <a:r>
              <a:rPr lang="en-US" sz="2800" b="1" dirty="0"/>
              <a:t>Ante-supper</a:t>
            </a:r>
            <a:r>
              <a:rPr lang="en-US" sz="2800" dirty="0"/>
              <a:t>- A displayed feast that was thrown away to show the wealth of the host.</a:t>
            </a:r>
          </a:p>
        </p:txBody>
      </p:sp>
    </p:spTree>
    <p:extLst>
      <p:ext uri="{BB962C8B-B14F-4D97-AF65-F5344CB8AC3E}">
        <p14:creationId xmlns:p14="http://schemas.microsoft.com/office/powerpoint/2010/main" val="273125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ADF87-6403-4B41-A42D-43F35414609A}"/>
              </a:ext>
            </a:extLst>
          </p:cNvPr>
          <p:cNvSpPr>
            <a:spLocks noGrp="1"/>
          </p:cNvSpPr>
          <p:nvPr>
            <p:ph type="title"/>
          </p:nvPr>
        </p:nvSpPr>
        <p:spPr>
          <a:xfrm>
            <a:off x="1451579" y="804519"/>
            <a:ext cx="9603275" cy="776631"/>
          </a:xfrm>
        </p:spPr>
        <p:txBody>
          <a:bodyPr>
            <a:normAutofit/>
          </a:bodyPr>
          <a:lstStyle/>
          <a:p>
            <a:pPr algn="ctr"/>
            <a:r>
              <a:rPr lang="en-US" sz="4000" cap="none" dirty="0"/>
              <a:t>Starter</a:t>
            </a:r>
          </a:p>
        </p:txBody>
      </p:sp>
      <p:sp>
        <p:nvSpPr>
          <p:cNvPr id="7" name="TextBox 6">
            <a:extLst>
              <a:ext uri="{FF2B5EF4-FFF2-40B4-BE49-F238E27FC236}">
                <a16:creationId xmlns:a16="http://schemas.microsoft.com/office/drawing/2014/main" id="{ECE2B32B-0868-D849-BBA3-CE6E6BA2F7D4}"/>
              </a:ext>
            </a:extLst>
          </p:cNvPr>
          <p:cNvSpPr txBox="1"/>
          <p:nvPr/>
        </p:nvSpPr>
        <p:spPr>
          <a:xfrm>
            <a:off x="7656576" y="2008398"/>
            <a:ext cx="4279392" cy="2031325"/>
          </a:xfrm>
          <a:prstGeom prst="rect">
            <a:avLst/>
          </a:prstGeom>
          <a:noFill/>
        </p:spPr>
        <p:txBody>
          <a:bodyPr wrap="square" rtlCol="0">
            <a:spAutoFit/>
          </a:bodyPr>
          <a:lstStyle/>
          <a:p>
            <a:r>
              <a:rPr lang="en-US" dirty="0"/>
              <a:t>Last lesson you were given the </a:t>
            </a:r>
            <a:r>
              <a:rPr lang="en-US" i="1" dirty="0"/>
              <a:t>Poor man’s petition</a:t>
            </a:r>
            <a:r>
              <a:rPr lang="en-US" dirty="0"/>
              <a:t> to examine.</a:t>
            </a:r>
          </a:p>
          <a:p>
            <a:endParaRPr lang="en-US" dirty="0"/>
          </a:p>
          <a:p>
            <a:r>
              <a:rPr lang="en-US" dirty="0"/>
              <a:t>Here is another example of a libel, in this instance the </a:t>
            </a:r>
            <a:r>
              <a:rPr lang="en-US" i="1" dirty="0"/>
              <a:t>Lincolnshire Libel</a:t>
            </a:r>
            <a:r>
              <a:rPr lang="en-US" dirty="0"/>
              <a:t>.</a:t>
            </a:r>
          </a:p>
          <a:p>
            <a:endParaRPr lang="en-US" dirty="0"/>
          </a:p>
          <a:p>
            <a:r>
              <a:rPr lang="en-US" dirty="0"/>
              <a:t>Now, consider:</a:t>
            </a:r>
          </a:p>
        </p:txBody>
      </p:sp>
      <p:sp>
        <p:nvSpPr>
          <p:cNvPr id="8" name="TextBox 7">
            <a:extLst>
              <a:ext uri="{FF2B5EF4-FFF2-40B4-BE49-F238E27FC236}">
                <a16:creationId xmlns:a16="http://schemas.microsoft.com/office/drawing/2014/main" id="{057E059D-FF58-1844-8AAC-F6C70CB76B96}"/>
              </a:ext>
            </a:extLst>
          </p:cNvPr>
          <p:cNvSpPr txBox="1"/>
          <p:nvPr/>
        </p:nvSpPr>
        <p:spPr>
          <a:xfrm>
            <a:off x="7656576" y="4259228"/>
            <a:ext cx="4279392"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dirty="0"/>
              <a:t>2 similarities in either the content or style of this libel.</a:t>
            </a:r>
          </a:p>
        </p:txBody>
      </p:sp>
      <p:sp>
        <p:nvSpPr>
          <p:cNvPr id="9" name="TextBox 8">
            <a:extLst>
              <a:ext uri="{FF2B5EF4-FFF2-40B4-BE49-F238E27FC236}">
                <a16:creationId xmlns:a16="http://schemas.microsoft.com/office/drawing/2014/main" id="{3833AA3D-6B86-D64A-8BBC-D93934C1A27D}"/>
              </a:ext>
            </a:extLst>
          </p:cNvPr>
          <p:cNvSpPr txBox="1"/>
          <p:nvPr/>
        </p:nvSpPr>
        <p:spPr>
          <a:xfrm>
            <a:off x="7656576" y="5125064"/>
            <a:ext cx="4279392" cy="64633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en-US" dirty="0"/>
              <a:t>2 differences in either the content or style of this libel.</a:t>
            </a:r>
          </a:p>
        </p:txBody>
      </p:sp>
      <p:pic>
        <p:nvPicPr>
          <p:cNvPr id="10" name="Picture 9">
            <a:extLst>
              <a:ext uri="{FF2B5EF4-FFF2-40B4-BE49-F238E27FC236}">
                <a16:creationId xmlns:a16="http://schemas.microsoft.com/office/drawing/2014/main" id="{63D22257-9EAC-8C43-BD7A-D85DF5C89151}"/>
              </a:ext>
            </a:extLst>
          </p:cNvPr>
          <p:cNvPicPr>
            <a:picLocks noChangeAspect="1"/>
          </p:cNvPicPr>
          <p:nvPr/>
        </p:nvPicPr>
        <p:blipFill rotWithShape="1">
          <a:blip r:embed="rId2"/>
          <a:srcRect b="2130"/>
          <a:stretch/>
        </p:blipFill>
        <p:spPr>
          <a:xfrm>
            <a:off x="906516" y="2413448"/>
            <a:ext cx="5346700" cy="3691559"/>
          </a:xfrm>
          <a:prstGeom prst="rect">
            <a:avLst/>
          </a:prstGeom>
          <a:solidFill>
            <a:schemeClr val="bg1"/>
          </a:solidFill>
        </p:spPr>
      </p:pic>
    </p:spTree>
    <p:extLst>
      <p:ext uri="{BB962C8B-B14F-4D97-AF65-F5344CB8AC3E}">
        <p14:creationId xmlns:p14="http://schemas.microsoft.com/office/powerpoint/2010/main" val="2365827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B305D-AB8D-1B4B-B68C-B38E2CB19FEA}"/>
              </a:ext>
            </a:extLst>
          </p:cNvPr>
          <p:cNvSpPr>
            <a:spLocks noGrp="1"/>
          </p:cNvSpPr>
          <p:nvPr>
            <p:ph type="title"/>
          </p:nvPr>
        </p:nvSpPr>
        <p:spPr>
          <a:xfrm>
            <a:off x="887897" y="804519"/>
            <a:ext cx="10166958" cy="1049235"/>
          </a:xfrm>
        </p:spPr>
        <p:txBody>
          <a:bodyPr>
            <a:normAutofit fontScale="90000"/>
          </a:bodyPr>
          <a:lstStyle/>
          <a:p>
            <a:pPr algn="ctr"/>
            <a:r>
              <a:rPr lang="en-US" sz="4000" cap="none" dirty="0"/>
              <a:t>The problem of royal finance in early-modern England</a:t>
            </a:r>
          </a:p>
        </p:txBody>
      </p:sp>
      <p:sp>
        <p:nvSpPr>
          <p:cNvPr id="4" name="TextBox 3">
            <a:extLst>
              <a:ext uri="{FF2B5EF4-FFF2-40B4-BE49-F238E27FC236}">
                <a16:creationId xmlns:a16="http://schemas.microsoft.com/office/drawing/2014/main" id="{C1D1B868-69A0-E544-953B-9B14BD54C125}"/>
              </a:ext>
            </a:extLst>
          </p:cNvPr>
          <p:cNvSpPr txBox="1"/>
          <p:nvPr/>
        </p:nvSpPr>
        <p:spPr>
          <a:xfrm>
            <a:off x="8705088" y="2072640"/>
            <a:ext cx="3352800" cy="3477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2000" dirty="0"/>
              <a:t>Financial weaknesses have long been cited as a ‘long-term’ cause of the political turmoil that would engulf the British isles during the 1640s.</a:t>
            </a:r>
          </a:p>
          <a:p>
            <a:pPr algn="ctr"/>
            <a:endParaRPr lang="en-US" sz="2000" dirty="0"/>
          </a:p>
          <a:p>
            <a:pPr algn="ctr"/>
            <a:r>
              <a:rPr lang="en-US" sz="2000" dirty="0"/>
              <a:t>As you can see, historians and contemporaries are divided on the significance of finance as a weakness of the early Stuart monarchies.</a:t>
            </a:r>
          </a:p>
        </p:txBody>
      </p:sp>
      <p:sp>
        <p:nvSpPr>
          <p:cNvPr id="5" name="TextBox 4">
            <a:extLst>
              <a:ext uri="{FF2B5EF4-FFF2-40B4-BE49-F238E27FC236}">
                <a16:creationId xmlns:a16="http://schemas.microsoft.com/office/drawing/2014/main" id="{6B4480F5-FF0E-D542-91A5-899D947D1931}"/>
              </a:ext>
            </a:extLst>
          </p:cNvPr>
          <p:cNvSpPr txBox="1"/>
          <p:nvPr/>
        </p:nvSpPr>
        <p:spPr>
          <a:xfrm>
            <a:off x="377952" y="2243328"/>
            <a:ext cx="7839456" cy="175432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t>‘The King of England never had enough money to make ends meet, dependent as he was on a financial system that was a relic of creaking antiquity and dangerous inadequacy....The country as a whole, and the peerage in particular, was undertaxed’.</a:t>
            </a:r>
          </a:p>
          <a:p>
            <a:endParaRPr lang="en-GB" dirty="0"/>
          </a:p>
          <a:p>
            <a:r>
              <a:rPr lang="en-US" dirty="0"/>
              <a:t>S.J. Houston,  </a:t>
            </a:r>
            <a:r>
              <a:rPr lang="en-US" i="1" dirty="0"/>
              <a:t>James I</a:t>
            </a:r>
            <a:r>
              <a:rPr lang="en-US" dirty="0"/>
              <a:t>, 2</a:t>
            </a:r>
            <a:r>
              <a:rPr lang="en-US" baseline="30000" dirty="0"/>
              <a:t>nd</a:t>
            </a:r>
            <a:r>
              <a:rPr lang="en-US" dirty="0"/>
              <a:t> ed. (Routledge, 2014), p.13.</a:t>
            </a:r>
            <a:endParaRPr lang="en-GB" dirty="0"/>
          </a:p>
        </p:txBody>
      </p:sp>
      <p:sp>
        <p:nvSpPr>
          <p:cNvPr id="6" name="TextBox 5">
            <a:extLst>
              <a:ext uri="{FF2B5EF4-FFF2-40B4-BE49-F238E27FC236}">
                <a16:creationId xmlns:a16="http://schemas.microsoft.com/office/drawing/2014/main" id="{836F8B38-F26D-BC48-99E5-230631445184}"/>
              </a:ext>
            </a:extLst>
          </p:cNvPr>
          <p:cNvSpPr txBox="1"/>
          <p:nvPr/>
        </p:nvSpPr>
        <p:spPr>
          <a:xfrm>
            <a:off x="377952" y="3997654"/>
            <a:ext cx="7961376" cy="230832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t>‘It is often assumed that these inadequacies made the collapse of the early Stuart monarchy inevitable. This is not necessarily so. Other contemporary monarchies suffered from similar weaknesses, and, far from collapsing, grew in strength. Moreover, as has been seen the deficiencies of the early Stuart Monarchy were a source of political unity between it and its leading subjects, who had a vested interest in maintaining the constitutional status quo’.</a:t>
            </a:r>
          </a:p>
          <a:p>
            <a:endParaRPr lang="en-US" dirty="0"/>
          </a:p>
          <a:p>
            <a:r>
              <a:rPr lang="en-US" dirty="0"/>
              <a:t>Barry Coward, </a:t>
            </a:r>
            <a:r>
              <a:rPr lang="en-US" i="1" dirty="0"/>
              <a:t>The Stuart Age: England, 1603-1714 </a:t>
            </a:r>
            <a:r>
              <a:rPr lang="en-US" dirty="0"/>
              <a:t>(Routledge, 2012), p82.</a:t>
            </a:r>
            <a:endParaRPr lang="en-GB" dirty="0"/>
          </a:p>
        </p:txBody>
      </p:sp>
    </p:spTree>
    <p:extLst>
      <p:ext uri="{BB962C8B-B14F-4D97-AF65-F5344CB8AC3E}">
        <p14:creationId xmlns:p14="http://schemas.microsoft.com/office/powerpoint/2010/main" val="3486352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B982159-C629-1942-A200-2E486475B620}"/>
              </a:ext>
            </a:extLst>
          </p:cNvPr>
          <p:cNvSpPr txBox="1"/>
          <p:nvPr/>
        </p:nvSpPr>
        <p:spPr>
          <a:xfrm>
            <a:off x="8729472" y="426720"/>
            <a:ext cx="3145536" cy="39703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2800" dirty="0"/>
              <a:t>Task: Examine the following extracts from Barry Coward and Katherine Brice and consider the key details of the financial problems facing the Crown from 1603 onwards.</a:t>
            </a:r>
          </a:p>
        </p:txBody>
      </p:sp>
      <p:pic>
        <p:nvPicPr>
          <p:cNvPr id="3" name="Picture 2">
            <a:extLst>
              <a:ext uri="{FF2B5EF4-FFF2-40B4-BE49-F238E27FC236}">
                <a16:creationId xmlns:a16="http://schemas.microsoft.com/office/drawing/2014/main" id="{DA1A68A9-E410-6645-9A4B-8EE66B6244ED}"/>
              </a:ext>
            </a:extLst>
          </p:cNvPr>
          <p:cNvPicPr>
            <a:picLocks noChangeAspect="1"/>
          </p:cNvPicPr>
          <p:nvPr/>
        </p:nvPicPr>
        <p:blipFill>
          <a:blip r:embed="rId2"/>
          <a:stretch>
            <a:fillRect/>
          </a:stretch>
        </p:blipFill>
        <p:spPr>
          <a:xfrm>
            <a:off x="-1" y="649357"/>
            <a:ext cx="7646697" cy="5394463"/>
          </a:xfrm>
          <a:prstGeom prst="rect">
            <a:avLst/>
          </a:prstGeom>
          <a:solidFill>
            <a:schemeClr val="lt1"/>
          </a:solidFill>
        </p:spPr>
      </p:pic>
    </p:spTree>
    <p:extLst>
      <p:ext uri="{BB962C8B-B14F-4D97-AF65-F5344CB8AC3E}">
        <p14:creationId xmlns:p14="http://schemas.microsoft.com/office/powerpoint/2010/main" val="42914260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B974F5D-C025-8D4D-9D6B-A34B140D9E10}"/>
              </a:ext>
            </a:extLst>
          </p:cNvPr>
          <p:cNvSpPr txBox="1"/>
          <p:nvPr/>
        </p:nvSpPr>
        <p:spPr>
          <a:xfrm>
            <a:off x="5181600" y="0"/>
            <a:ext cx="2097024" cy="14773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dirty="0"/>
              <a:t>Barry Coward, </a:t>
            </a:r>
            <a:r>
              <a:rPr lang="en-US" i="1" dirty="0"/>
              <a:t>The Stuart Age: England 1603-1714</a:t>
            </a:r>
            <a:r>
              <a:rPr lang="en-US" dirty="0"/>
              <a:t> (Routledge, 2012), pp.81-82.</a:t>
            </a:r>
            <a:endParaRPr lang="en-US" i="1" dirty="0"/>
          </a:p>
        </p:txBody>
      </p:sp>
      <p:pic>
        <p:nvPicPr>
          <p:cNvPr id="5" name="Picture 4">
            <a:extLst>
              <a:ext uri="{FF2B5EF4-FFF2-40B4-BE49-F238E27FC236}">
                <a16:creationId xmlns:a16="http://schemas.microsoft.com/office/drawing/2014/main" id="{72F86BF8-E1A5-BD47-ACA6-36C12BD8CF30}"/>
              </a:ext>
            </a:extLst>
          </p:cNvPr>
          <p:cNvPicPr>
            <a:picLocks noChangeAspect="1"/>
          </p:cNvPicPr>
          <p:nvPr/>
        </p:nvPicPr>
        <p:blipFill>
          <a:blip r:embed="rId2"/>
          <a:stretch>
            <a:fillRect/>
          </a:stretch>
        </p:blipFill>
        <p:spPr>
          <a:xfrm>
            <a:off x="5181600" y="3046988"/>
            <a:ext cx="2097024" cy="3048823"/>
          </a:xfrm>
          <a:prstGeom prst="rect">
            <a:avLst/>
          </a:prstGeom>
        </p:spPr>
      </p:pic>
      <p:pic>
        <p:nvPicPr>
          <p:cNvPr id="3" name="Picture 2">
            <a:extLst>
              <a:ext uri="{FF2B5EF4-FFF2-40B4-BE49-F238E27FC236}">
                <a16:creationId xmlns:a16="http://schemas.microsoft.com/office/drawing/2014/main" id="{6CDFB8C6-CEB6-494E-9224-A7A879904598}"/>
              </a:ext>
            </a:extLst>
          </p:cNvPr>
          <p:cNvPicPr>
            <a:picLocks noChangeAspect="1"/>
          </p:cNvPicPr>
          <p:nvPr/>
        </p:nvPicPr>
        <p:blipFill>
          <a:blip r:embed="rId3"/>
          <a:stretch>
            <a:fillRect/>
          </a:stretch>
        </p:blipFill>
        <p:spPr>
          <a:xfrm>
            <a:off x="0" y="0"/>
            <a:ext cx="5136789" cy="5446454"/>
          </a:xfrm>
          <a:prstGeom prst="rect">
            <a:avLst/>
          </a:prstGeom>
        </p:spPr>
      </p:pic>
      <p:pic>
        <p:nvPicPr>
          <p:cNvPr id="8" name="Picture 7">
            <a:extLst>
              <a:ext uri="{FF2B5EF4-FFF2-40B4-BE49-F238E27FC236}">
                <a16:creationId xmlns:a16="http://schemas.microsoft.com/office/drawing/2014/main" id="{9A7D4F31-01A3-D646-A20F-20F156396953}"/>
              </a:ext>
            </a:extLst>
          </p:cNvPr>
          <p:cNvPicPr>
            <a:picLocks noChangeAspect="1"/>
          </p:cNvPicPr>
          <p:nvPr/>
        </p:nvPicPr>
        <p:blipFill>
          <a:blip r:embed="rId4"/>
          <a:stretch>
            <a:fillRect/>
          </a:stretch>
        </p:blipFill>
        <p:spPr>
          <a:xfrm>
            <a:off x="7323435" y="0"/>
            <a:ext cx="4868565" cy="6757569"/>
          </a:xfrm>
          <a:prstGeom prst="rect">
            <a:avLst/>
          </a:prstGeom>
        </p:spPr>
      </p:pic>
    </p:spTree>
    <p:extLst>
      <p:ext uri="{BB962C8B-B14F-4D97-AF65-F5344CB8AC3E}">
        <p14:creationId xmlns:p14="http://schemas.microsoft.com/office/powerpoint/2010/main" val="5482229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A509325-8696-A04D-86C7-37285EB1E91E}"/>
              </a:ext>
            </a:extLst>
          </p:cNvPr>
          <p:cNvSpPr txBox="1"/>
          <p:nvPr/>
        </p:nvSpPr>
        <p:spPr>
          <a:xfrm>
            <a:off x="5181600" y="13252"/>
            <a:ext cx="2097024" cy="14773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dirty="0"/>
              <a:t>Katherine Brice, </a:t>
            </a:r>
            <a:r>
              <a:rPr lang="en-US" i="1" dirty="0"/>
              <a:t>The Early Stuarts 1603-1640</a:t>
            </a:r>
            <a:r>
              <a:rPr lang="en-US" dirty="0"/>
              <a:t> (Hodder &amp; Stoughton, 1994), pp26-27.</a:t>
            </a:r>
          </a:p>
        </p:txBody>
      </p:sp>
      <p:pic>
        <p:nvPicPr>
          <p:cNvPr id="5" name="Picture 4">
            <a:extLst>
              <a:ext uri="{FF2B5EF4-FFF2-40B4-BE49-F238E27FC236}">
                <a16:creationId xmlns:a16="http://schemas.microsoft.com/office/drawing/2014/main" id="{26674E54-3AC8-D54F-9F1F-4ABC6F40DE3A}"/>
              </a:ext>
            </a:extLst>
          </p:cNvPr>
          <p:cNvPicPr>
            <a:picLocks noChangeAspect="1"/>
          </p:cNvPicPr>
          <p:nvPr/>
        </p:nvPicPr>
        <p:blipFill>
          <a:blip r:embed="rId3"/>
          <a:stretch>
            <a:fillRect/>
          </a:stretch>
        </p:blipFill>
        <p:spPr>
          <a:xfrm>
            <a:off x="5181600" y="2554545"/>
            <a:ext cx="2097024" cy="3464052"/>
          </a:xfrm>
          <a:prstGeom prst="rect">
            <a:avLst/>
          </a:prstGeom>
        </p:spPr>
      </p:pic>
      <p:pic>
        <p:nvPicPr>
          <p:cNvPr id="3" name="Picture 2">
            <a:extLst>
              <a:ext uri="{FF2B5EF4-FFF2-40B4-BE49-F238E27FC236}">
                <a16:creationId xmlns:a16="http://schemas.microsoft.com/office/drawing/2014/main" id="{13316683-53B7-ED4C-B267-A0B1449298D1}"/>
              </a:ext>
            </a:extLst>
          </p:cNvPr>
          <p:cNvPicPr>
            <a:picLocks noChangeAspect="1"/>
          </p:cNvPicPr>
          <p:nvPr/>
        </p:nvPicPr>
        <p:blipFill>
          <a:blip r:embed="rId4"/>
          <a:stretch>
            <a:fillRect/>
          </a:stretch>
        </p:blipFill>
        <p:spPr>
          <a:xfrm>
            <a:off x="519282" y="0"/>
            <a:ext cx="4288809" cy="6858000"/>
          </a:xfrm>
          <a:prstGeom prst="rect">
            <a:avLst/>
          </a:prstGeom>
        </p:spPr>
      </p:pic>
      <p:pic>
        <p:nvPicPr>
          <p:cNvPr id="8" name="Picture 7">
            <a:extLst>
              <a:ext uri="{FF2B5EF4-FFF2-40B4-BE49-F238E27FC236}">
                <a16:creationId xmlns:a16="http://schemas.microsoft.com/office/drawing/2014/main" id="{2DEFEF72-9A84-3045-ADD1-94BAA3A5B6AD}"/>
              </a:ext>
            </a:extLst>
          </p:cNvPr>
          <p:cNvPicPr>
            <a:picLocks noChangeAspect="1"/>
          </p:cNvPicPr>
          <p:nvPr/>
        </p:nvPicPr>
        <p:blipFill>
          <a:blip r:embed="rId5"/>
          <a:stretch>
            <a:fillRect/>
          </a:stretch>
        </p:blipFill>
        <p:spPr>
          <a:xfrm>
            <a:off x="7652133" y="13252"/>
            <a:ext cx="4471249" cy="6858000"/>
          </a:xfrm>
          <a:prstGeom prst="rect">
            <a:avLst/>
          </a:prstGeom>
        </p:spPr>
      </p:pic>
    </p:spTree>
    <p:extLst>
      <p:ext uri="{BB962C8B-B14F-4D97-AF65-F5344CB8AC3E}">
        <p14:creationId xmlns:p14="http://schemas.microsoft.com/office/powerpoint/2010/main" val="338421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EE0D1E0-1B61-6F41-B558-9B99037B2BAF}"/>
              </a:ext>
            </a:extLst>
          </p:cNvPr>
          <p:cNvSpPr txBox="1"/>
          <p:nvPr/>
        </p:nvSpPr>
        <p:spPr>
          <a:xfrm>
            <a:off x="4797613" y="0"/>
            <a:ext cx="2822253" cy="12003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dirty="0"/>
              <a:t>David Sharp, </a:t>
            </a:r>
            <a:r>
              <a:rPr lang="en-US" i="1" dirty="0"/>
              <a:t>The coming of the Civil War, 1603-1649 </a:t>
            </a:r>
            <a:r>
              <a:rPr lang="en-US" dirty="0"/>
              <a:t>(Heinemann, 2000), pp.37-39.</a:t>
            </a:r>
          </a:p>
        </p:txBody>
      </p:sp>
      <p:pic>
        <p:nvPicPr>
          <p:cNvPr id="3" name="Picture 2">
            <a:extLst>
              <a:ext uri="{FF2B5EF4-FFF2-40B4-BE49-F238E27FC236}">
                <a16:creationId xmlns:a16="http://schemas.microsoft.com/office/drawing/2014/main" id="{53B1E6C7-E9B2-5841-8F3A-2161490152FD}"/>
              </a:ext>
            </a:extLst>
          </p:cNvPr>
          <p:cNvPicPr>
            <a:picLocks noChangeAspect="1"/>
          </p:cNvPicPr>
          <p:nvPr/>
        </p:nvPicPr>
        <p:blipFill>
          <a:blip r:embed="rId2"/>
          <a:stretch>
            <a:fillRect/>
          </a:stretch>
        </p:blipFill>
        <p:spPr>
          <a:xfrm>
            <a:off x="0" y="0"/>
            <a:ext cx="4797614" cy="6858000"/>
          </a:xfrm>
          <a:prstGeom prst="rect">
            <a:avLst/>
          </a:prstGeom>
        </p:spPr>
      </p:pic>
      <p:pic>
        <p:nvPicPr>
          <p:cNvPr id="6" name="Picture 5">
            <a:extLst>
              <a:ext uri="{FF2B5EF4-FFF2-40B4-BE49-F238E27FC236}">
                <a16:creationId xmlns:a16="http://schemas.microsoft.com/office/drawing/2014/main" id="{FD9D5A07-1235-1545-BE77-2A728A94CFFF}"/>
              </a:ext>
            </a:extLst>
          </p:cNvPr>
          <p:cNvPicPr>
            <a:picLocks noChangeAspect="1"/>
          </p:cNvPicPr>
          <p:nvPr/>
        </p:nvPicPr>
        <p:blipFill>
          <a:blip r:embed="rId3"/>
          <a:stretch>
            <a:fillRect/>
          </a:stretch>
        </p:blipFill>
        <p:spPr>
          <a:xfrm>
            <a:off x="7619867" y="0"/>
            <a:ext cx="4562061" cy="6858000"/>
          </a:xfrm>
          <a:prstGeom prst="rect">
            <a:avLst/>
          </a:prstGeom>
        </p:spPr>
      </p:pic>
    </p:spTree>
    <p:extLst>
      <p:ext uri="{BB962C8B-B14F-4D97-AF65-F5344CB8AC3E}">
        <p14:creationId xmlns:p14="http://schemas.microsoft.com/office/powerpoint/2010/main" val="1904129091"/>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Gallery</Template>
  <TotalTime>5030</TotalTime>
  <Words>603</Words>
  <Application>Microsoft Macintosh PowerPoint</Application>
  <PresentationFormat>Widescreen</PresentationFormat>
  <Paragraphs>46</Paragraphs>
  <Slides>11</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Gill Sans MT</vt:lpstr>
      <vt:lpstr>Tahoma</vt:lpstr>
      <vt:lpstr>Gallery</vt:lpstr>
      <vt:lpstr>The Crown &amp; Finance: What were the structural weaknesses?</vt:lpstr>
      <vt:lpstr>Lesson Objectives</vt:lpstr>
      <vt:lpstr>Keywords</vt:lpstr>
      <vt:lpstr>Starter</vt:lpstr>
      <vt:lpstr>The problem of royal finance in early-modern England</vt:lpstr>
      <vt:lpstr>PowerPoint Presentation</vt:lpstr>
      <vt:lpstr>PowerPoint Presentation</vt:lpstr>
      <vt:lpstr>PowerPoint Presentation</vt:lpstr>
      <vt:lpstr>PowerPoint Presentation</vt:lpstr>
      <vt:lpstr>PowerPoint Presentation</vt:lpstr>
      <vt:lpstr>Notices</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was the political nation structured in 1603?</dc:title>
  <dc:creator>Thomas Finch</dc:creator>
  <cp:lastModifiedBy>Noah Millstone</cp:lastModifiedBy>
  <cp:revision>57</cp:revision>
  <dcterms:created xsi:type="dcterms:W3CDTF">2018-04-04T10:19:18Z</dcterms:created>
  <dcterms:modified xsi:type="dcterms:W3CDTF">2018-10-18T13:29:22Z</dcterms:modified>
</cp:coreProperties>
</file>